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487" r:id="rId3"/>
    <p:sldId id="488" r:id="rId4"/>
    <p:sldId id="489" r:id="rId5"/>
    <p:sldId id="492" r:id="rId6"/>
    <p:sldId id="494" r:id="rId7"/>
    <p:sldId id="353" r:id="rId8"/>
    <p:sldId id="371" r:id="rId9"/>
    <p:sldId id="373" r:id="rId10"/>
    <p:sldId id="390" r:id="rId11"/>
    <p:sldId id="375" r:id="rId12"/>
    <p:sldId id="440" r:id="rId13"/>
    <p:sldId id="441" r:id="rId14"/>
    <p:sldId id="477" r:id="rId15"/>
    <p:sldId id="478" r:id="rId16"/>
    <p:sldId id="479" r:id="rId17"/>
    <p:sldId id="391" r:id="rId18"/>
    <p:sldId id="475" r:id="rId19"/>
    <p:sldId id="376" r:id="rId20"/>
    <p:sldId id="392" r:id="rId21"/>
    <p:sldId id="476" r:id="rId22"/>
    <p:sldId id="483" r:id="rId23"/>
    <p:sldId id="393" r:id="rId24"/>
    <p:sldId id="484" r:id="rId25"/>
    <p:sldId id="394" r:id="rId26"/>
    <p:sldId id="482" r:id="rId27"/>
    <p:sldId id="485" r:id="rId28"/>
    <p:sldId id="385" r:id="rId29"/>
    <p:sldId id="486" r:id="rId3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99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79035" autoAdjust="0"/>
  </p:normalViewPr>
  <p:slideViewPr>
    <p:cSldViewPr>
      <p:cViewPr varScale="1">
        <p:scale>
          <a:sx n="55" d="100"/>
          <a:sy n="55" d="100"/>
        </p:scale>
        <p:origin x="-177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66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C6831951-544A-42E6-A483-220B12DFD2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76130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风格图是富春山居图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2DDBA-7AA4-4E2A-9410-8A7A5CA20018}" type="slidenum">
              <a:rPr lang="en-US" altLang="zh-CN" smtClean="0">
                <a:solidFill>
                  <a:prstClr val="black"/>
                </a:solidFill>
              </a:rPr>
              <a:pPr/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356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风格图是富春山居图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2DDBA-7AA4-4E2A-9410-8A7A5CA20018}" type="slidenum">
              <a:rPr lang="en-US" altLang="zh-CN" smtClean="0">
                <a:solidFill>
                  <a:prstClr val="black"/>
                </a:solidFill>
              </a:rPr>
              <a:pPr/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356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Di’lation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扩大、膨胀操作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E’rosion</a:t>
            </a:r>
            <a:r>
              <a:rPr lang="en-US" altLang="zh-CN" dirty="0" smtClean="0"/>
              <a:t>: </a:t>
            </a:r>
            <a:r>
              <a:rPr lang="zh-CN" altLang="en-US" dirty="0" smtClean="0"/>
              <a:t>腐蚀操作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5168A-39C4-47D6-9178-EA0AF3EE1C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1855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15119-8F77-4241-A574-3EA02944DF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8005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2440E-C113-413F-B41B-022552972C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53704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093F7-4287-417E-AF05-65FE2128C6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13653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21722-2EF7-42E7-B1B5-58CBF99299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141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EC02B-DA57-4AB2-98D4-E68FDA7616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04680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596B0-A12E-403C-82CF-803C43CF1D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73115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EF765-999E-4025-8A93-D46465A09B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2315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28C7B5-E175-42E9-B921-DBA13D5F92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17970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4D11D-88B5-4C97-92F5-04AE623765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964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A6CDC-D11B-4F19-8212-AC3EFF509E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9693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C99D2-D85B-4141-A340-D22AC68790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8145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5B0F1-89B1-40D3-A287-B9A146033E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3103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FFCC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D8C921A-475B-4A72-93D7-9D692ED746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5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5" Type="http://schemas.openxmlformats.org/officeDocument/2006/relationships/image" Target="../media/image51.pn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png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work\2019&#19978;&#35838;\&#22270;&#20687;&#19982;&#35270;&#39057;&#22788;&#29702;\f21a2afebe35252529e6978184d45284.mp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cjing/Neural-Style-Transfer-Paper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24544" y="765175"/>
            <a:ext cx="9649071" cy="2087563"/>
          </a:xfrm>
        </p:spPr>
        <p:txBody>
          <a:bodyPr/>
          <a:lstStyle/>
          <a:p>
            <a:pPr eaLnBrk="1" hangingPunct="1"/>
            <a:r>
              <a:rPr lang="en-US" altLang="zh-CN" sz="5400" b="1" dirty="0" smtClean="0"/>
              <a:t>Image </a:t>
            </a:r>
            <a:r>
              <a:rPr lang="en-US" altLang="zh-CN" sz="5400" b="1" dirty="0"/>
              <a:t>and Video </a:t>
            </a:r>
            <a:r>
              <a:rPr lang="en-US" altLang="zh-CN" sz="5400" b="1" dirty="0" smtClean="0"/>
              <a:t>Processing</a:t>
            </a:r>
            <a:endParaRPr lang="en-US" altLang="zh-CN" sz="5400" dirty="0" smtClean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3744416"/>
          </a:xfrm>
        </p:spPr>
        <p:txBody>
          <a:bodyPr/>
          <a:lstStyle/>
          <a:p>
            <a:r>
              <a:rPr lang="en-US" altLang="zh-CN" sz="2800" b="1" dirty="0" smtClean="0"/>
              <a:t>Morphological image processing</a:t>
            </a:r>
            <a:endParaRPr lang="en-US" altLang="zh-CN" sz="2800" b="1" dirty="0"/>
          </a:p>
          <a:p>
            <a:pPr marL="457200" lvl="1" indent="0">
              <a:buNone/>
            </a:pPr>
            <a:r>
              <a:rPr lang="en-US" altLang="zh-CN" sz="2600" dirty="0" smtClean="0"/>
              <a:t>A broad and coherent collection of theoretical concepts, nonlinear filters, design methodologies, and applications systems</a:t>
            </a:r>
            <a:endParaRPr lang="en-US" altLang="zh-CN" sz="2600" dirty="0"/>
          </a:p>
          <a:p>
            <a:pPr lvl="1"/>
            <a:r>
              <a:rPr lang="en-US" altLang="zh-CN" sz="2600" dirty="0" smtClean="0"/>
              <a:t>Preserve, uncover, or detect the geometric structure of image object</a:t>
            </a:r>
          </a:p>
          <a:p>
            <a:pPr lvl="1"/>
            <a:r>
              <a:rPr lang="en-US" altLang="zh-CN" sz="2600" dirty="0" smtClean="0"/>
              <a:t>Offer efficient solutions to other nonlinear tasks such as non-Gaussian noise suppression</a:t>
            </a:r>
            <a:endParaRPr lang="en-US" altLang="zh-CN" sz="2600" dirty="0"/>
          </a:p>
          <a:p>
            <a:pPr marL="457200" lvl="1" indent="0">
              <a:buNone/>
            </a:pPr>
            <a:endParaRPr lang="en-US" altLang="zh-CN" sz="2500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b="1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681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Morphological Image Operators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Morphological Filters for Binary Images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496" y="1556792"/>
                <a:ext cx="9073008" cy="4320480"/>
              </a:xfrm>
            </p:spPr>
            <p:txBody>
              <a:bodyPr/>
              <a:lstStyle/>
              <a:p>
                <a:r>
                  <a:rPr lang="en-US" altLang="zh-CN" sz="2600" b="1" dirty="0" smtClean="0"/>
                  <a:t>Boolean filter</a:t>
                </a:r>
              </a:p>
              <a:p>
                <a:pPr marL="0" indent="0">
                  <a:buNone/>
                </a:pPr>
                <a:r>
                  <a:rPr lang="en-US" altLang="zh-CN" sz="2600" b="1" dirty="0" smtClean="0"/>
                  <a:t>     </a:t>
                </a:r>
                <a:r>
                  <a:rPr lang="en-US" altLang="zh-CN" sz="2600" dirty="0" smtClean="0"/>
                  <a:t>given a sampled binary image signal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𝑓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[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𝑥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altLang="zh-CN" sz="2600" dirty="0" smtClean="0"/>
                  <a:t> with values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sz="2600" dirty="0" smtClean="0"/>
                  <a:t> for image object and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600" dirty="0" smtClean="0"/>
                  <a:t> for background, typical image transformations involving a moving window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/>
                      </a:rPr>
                      <m:t>W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/>
                        <a:ea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CN" sz="2600" dirty="0" smtClean="0"/>
                  <a:t> of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600" dirty="0" smtClean="0"/>
                  <a:t> sample indexes would be </a:t>
                </a:r>
                <a:endParaRPr lang="en-US" altLang="zh-CN" sz="2600" dirty="0" smtClean="0"/>
              </a:p>
              <a:p>
                <a:endParaRPr lang="en-US" altLang="zh-CN" sz="2400" b="1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</a:t>
                </a:r>
                <a:r>
                  <a:rPr lang="en-US" altLang="zh-CN" sz="2600" dirty="0" smtClean="0"/>
                  <a:t>the mapping f is called a </a:t>
                </a:r>
                <a:r>
                  <a:rPr lang="en-US" altLang="zh-CN" sz="2600" dirty="0" err="1" smtClean="0"/>
                  <a:t>boolean</a:t>
                </a:r>
                <a:r>
                  <a:rPr lang="en-US" altLang="zh-CN" sz="2600" dirty="0" smtClean="0"/>
                  <a:t> filter</a:t>
                </a:r>
                <a:endParaRPr lang="zh-CN" altLang="en-US" sz="26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" y="1556792"/>
                <a:ext cx="9073008" cy="4320480"/>
              </a:xfrm>
              <a:blipFill rotWithShape="1">
                <a:blip r:embed="rId4" cstate="print"/>
                <a:stretch>
                  <a:fillRect l="-1210" t="-1269" r="-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92934219"/>
              </p:ext>
            </p:extLst>
          </p:nvPr>
        </p:nvGraphicFramePr>
        <p:xfrm>
          <a:off x="2051720" y="3789040"/>
          <a:ext cx="3672408" cy="362706"/>
        </p:xfrm>
        <a:graphic>
          <a:graphicData uri="http://schemas.openxmlformats.org/presentationml/2006/ole">
            <p:oleObj spid="_x0000_s2704" name="Equation" r:id="rId5" imgW="2311400" imgH="228600" progId="Equation.3">
              <p:embed/>
            </p:oleObj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888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Morphological Image Operators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Morphological Filters for Binary Images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3816424" cy="4320480"/>
          </a:xfrm>
        </p:spPr>
        <p:txBody>
          <a:bodyPr/>
          <a:lstStyle/>
          <a:p>
            <a:r>
              <a:rPr lang="en-US" altLang="zh-CN" sz="2600" b="1" dirty="0" smtClean="0"/>
              <a:t>Dilation</a:t>
            </a:r>
          </a:p>
          <a:p>
            <a:pPr marL="0" indent="0">
              <a:buNone/>
            </a:pPr>
            <a:r>
              <a:rPr lang="en-US" altLang="zh-CN" sz="2600" dirty="0"/>
              <a:t>the Boolean OR transformation of X by a (window) set B </a:t>
            </a:r>
            <a:endParaRPr lang="en-US" altLang="zh-CN" sz="2600" dirty="0" smtClean="0"/>
          </a:p>
          <a:p>
            <a:pPr marL="0" indent="0">
              <a:buNone/>
            </a:pP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/>
              <a:t>where                          is the translation of </a:t>
            </a:r>
            <a:r>
              <a:rPr lang="en-US" altLang="zh-CN" sz="2600" i="1" dirty="0"/>
              <a:t>X</a:t>
            </a:r>
            <a:r>
              <a:rPr lang="en-US" altLang="zh-CN" sz="2600" dirty="0"/>
              <a:t> along the vector </a:t>
            </a:r>
            <a:r>
              <a:rPr lang="en-US" altLang="zh-CN" sz="2600" i="1" dirty="0"/>
              <a:t>y</a:t>
            </a:r>
            <a:endParaRPr lang="en-US" altLang="zh-CN" sz="26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21321946"/>
              </p:ext>
            </p:extLst>
          </p:nvPr>
        </p:nvGraphicFramePr>
        <p:xfrm>
          <a:off x="4139952" y="116632"/>
          <a:ext cx="4536504" cy="6696744"/>
        </p:xfrm>
        <a:graphic>
          <a:graphicData uri="http://schemas.openxmlformats.org/presentationml/2006/ole">
            <p:oleObj spid="_x0000_s43178" name="CorelPhotoPaint.Image.11" r:id="rId4" imgW="3157601" imgH="5509038" progId="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96845544"/>
              </p:ext>
            </p:extLst>
          </p:nvPr>
        </p:nvGraphicFramePr>
        <p:xfrm>
          <a:off x="251520" y="3356992"/>
          <a:ext cx="3816424" cy="484487"/>
        </p:xfrm>
        <a:graphic>
          <a:graphicData uri="http://schemas.openxmlformats.org/presentationml/2006/ole">
            <p:oleObj spid="_x0000_s43179" name="Equation" r:id="rId5" imgW="2400300" imgH="30480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7399251"/>
              </p:ext>
            </p:extLst>
          </p:nvPr>
        </p:nvGraphicFramePr>
        <p:xfrm>
          <a:off x="1187624" y="3934321"/>
          <a:ext cx="2016125" cy="358775"/>
        </p:xfrm>
        <a:graphic>
          <a:graphicData uri="http://schemas.openxmlformats.org/presentationml/2006/ole">
            <p:oleObj spid="_x0000_s43180" name="Equation" r:id="rId6" imgW="1333500" imgH="2413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161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Morphological Image Operators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Morphological Filters for Binary Images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3528392" cy="4320480"/>
              </a:xfrm>
            </p:spPr>
            <p:txBody>
              <a:bodyPr/>
              <a:lstStyle/>
              <a:p>
                <a:r>
                  <a:rPr lang="en-US" altLang="zh-CN" sz="2600" b="1" dirty="0" smtClean="0"/>
                  <a:t>Erosion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the Boolean AND transformation of 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600" dirty="0"/>
                  <a:t> by 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latin typeface="Cambria Math"/>
                      </a:rPr>
                      <m:t>𝐵</m:t>
                    </m:r>
                    <m:r>
                      <a:rPr lang="en-US" altLang="zh-CN" sz="2600" i="1" baseline="30000" dirty="0">
                        <a:latin typeface="Cambria Math"/>
                      </a:rPr>
                      <m:t>𝑟</m:t>
                    </m:r>
                  </m:oMath>
                </a14:m>
                <a:r>
                  <a:rPr lang="en-US" altLang="zh-CN" sz="2600" dirty="0"/>
                  <a:t> </a:t>
                </a:r>
                <a:r>
                  <a:rPr lang="en-US" altLang="zh-CN" sz="2600" dirty="0"/>
                  <a:t>, where</a:t>
                </a:r>
              </a:p>
              <a:p>
                <a:pPr marL="0" indent="0">
                  <a:buNone/>
                </a:pPr>
                <a:r>
                  <a:rPr lang="en-US" altLang="zh-CN" sz="2600" dirty="0" smtClean="0"/>
                  <a:t>is </a:t>
                </a:r>
                <a:r>
                  <a:rPr lang="en-US" altLang="zh-CN" sz="2600" dirty="0"/>
                  <a:t>the reflection of </a:t>
                </a:r>
                <a:r>
                  <a:rPr lang="en-US" altLang="zh-CN" sz="2600" i="1" dirty="0"/>
                  <a:t>B</a:t>
                </a:r>
                <a:endParaRPr lang="en-US" altLang="zh-CN" sz="2600" i="1" baseline="30000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3528392" cy="4320480"/>
              </a:xfrm>
              <a:blipFill rotWithShape="1">
                <a:blip r:embed="rId4" cstate="print"/>
                <a:stretch>
                  <a:fillRect l="-2936" t="-1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04296766"/>
              </p:ext>
            </p:extLst>
          </p:nvPr>
        </p:nvGraphicFramePr>
        <p:xfrm>
          <a:off x="3851920" y="116632"/>
          <a:ext cx="4824536" cy="6552728"/>
        </p:xfrm>
        <a:graphic>
          <a:graphicData uri="http://schemas.openxmlformats.org/presentationml/2006/ole">
            <p:oleObj spid="_x0000_s44159" name="CorelPhotoPaint.Image.11" r:id="rId5" imgW="2711201" imgH="5442215" progId="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83578991"/>
              </p:ext>
            </p:extLst>
          </p:nvPr>
        </p:nvGraphicFramePr>
        <p:xfrm>
          <a:off x="1763688" y="2924944"/>
          <a:ext cx="1584325" cy="342900"/>
        </p:xfrm>
        <a:graphic>
          <a:graphicData uri="http://schemas.openxmlformats.org/presentationml/2006/ole">
            <p:oleObj spid="_x0000_s44160" name="Equation" r:id="rId6" imgW="1091726" imgH="228501" progId="Equation.3">
              <p:embed/>
            </p:oleObj>
          </a:graphicData>
        </a:graphic>
      </p:graphicFrame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897" y="3933056"/>
            <a:ext cx="3528392" cy="61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61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92696"/>
            <a:ext cx="7429171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253" y="4437112"/>
            <a:ext cx="8576747" cy="186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5328592" cy="535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1484783"/>
            <a:ext cx="1872208" cy="4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7252263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800" y="1124744"/>
            <a:ext cx="197971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Morphological Image Operators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Morphological Filters for Binary Images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Cascading erosion and dilation creates two other operations </a:t>
                </a:r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en-US" altLang="zh-CN" sz="2600" b="1" dirty="0" smtClean="0"/>
                  <a:t>opening   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𝑋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∘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≡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⊖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en-US" altLang="zh-CN" sz="2600" b="1" dirty="0" smtClean="0"/>
                  <a:t>closing     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/>
                      </a:rPr>
                      <m:t>𝑋</m:t>
                    </m:r>
                    <m:r>
                      <a:rPr lang="en-US" altLang="zh-CN" sz="2600" i="1" smtClean="0">
                        <a:latin typeface="Cambria Math"/>
                        <a:ea typeface="Cambria Math"/>
                      </a:rPr>
                      <m:t>⦁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≡</m:t>
                    </m:r>
                    <m:d>
                      <m:dPr>
                        <m:ctrlPr>
                          <a:rPr lang="en-US" altLang="zh-CN" sz="2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CN" sz="2600" i="1" smtClean="0">
                            <a:latin typeface="Cambria Math"/>
                            <a:ea typeface="Cambria Math"/>
                          </a:rPr>
                          <m:t>⊕</m:t>
                        </m:r>
                        <m:r>
                          <a:rPr lang="en-US" altLang="zh-CN" sz="2600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  <m:r>
                      <a:rPr lang="en-US" altLang="zh-CN" sz="2600" i="1" smtClean="0">
                        <a:latin typeface="Cambria Math"/>
                        <a:ea typeface="Cambria Math"/>
                      </a:rPr>
                      <m:t>⊖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altLang="zh-CN" sz="2600" dirty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     </a:t>
                </a:r>
                <a:r>
                  <a:rPr lang="en-US" altLang="zh-CN" sz="2600" i="1" dirty="0" smtClean="0"/>
                  <a:t>B</a:t>
                </a:r>
                <a:r>
                  <a:rPr lang="en-US" altLang="zh-CN" sz="2600" dirty="0" smtClean="0"/>
                  <a:t> is usually called a structuring element and has a simple     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 geometrical shape and a size smaller than the image </a:t>
                </a:r>
                <a:r>
                  <a:rPr lang="en-US" altLang="zh-CN" sz="2600" i="1" dirty="0" smtClean="0"/>
                  <a:t>X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  <a:blipFill rotWithShape="1">
                <a:blip r:embed="rId3" cstate="print"/>
                <a:stretch>
                  <a:fillRect l="-1041" t="-1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19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Morphological Image Operators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Morphological Filters for Binary Images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372" name="Picture 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016" y="1556792"/>
            <a:ext cx="8892480" cy="493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857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Morphological Image Operators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2.2 Morphological Filters for </a:t>
            </a:r>
            <a:r>
              <a:rPr lang="en-US" altLang="zh-CN" sz="2800" dirty="0" err="1" smtClean="0"/>
              <a:t>Graylevel</a:t>
            </a:r>
            <a:r>
              <a:rPr lang="en-US" altLang="zh-CN" sz="2800" dirty="0" smtClean="0"/>
              <a:t> Images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556792"/>
                <a:ext cx="8928992" cy="4104456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An image signal </a:t>
                </a:r>
                <a:r>
                  <a:rPr lang="en-US" altLang="zh-CN" sz="2600" i="1" dirty="0" smtClean="0"/>
                  <a:t>f(x) </a:t>
                </a:r>
                <a:r>
                  <a:rPr lang="en-US" altLang="zh-CN" sz="2600" dirty="0" smtClean="0"/>
                  <a:t>defined on the continuous or discrete plane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𝐼𝐷</m:t>
                    </m:r>
                    <m:r>
                      <a:rPr lang="en-US" altLang="zh-CN" sz="2600" i="1" dirty="0" smtClean="0">
                        <a:latin typeface="Cambria Math"/>
                      </a:rPr>
                      <m:t>=</m:t>
                    </m:r>
                    <m:r>
                      <a:rPr lang="en-US" altLang="zh-CN" sz="2600" i="1" dirty="0" smtClean="0">
                        <a:latin typeface="Cambria Math"/>
                      </a:rPr>
                      <m:t>𝑅</m:t>
                    </m:r>
                    <m:r>
                      <a:rPr lang="en-US" altLang="zh-CN" sz="2600" i="1" baseline="30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zh-CN" sz="2600" dirty="0" smtClean="0"/>
                  <a:t> or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𝑍</m:t>
                    </m:r>
                    <m:r>
                      <a:rPr lang="en-US" altLang="zh-CN" sz="2600" i="1" baseline="30000" dirty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zh-CN" sz="2600" dirty="0"/>
                  <a:t> , </a:t>
                </a:r>
                <a:r>
                  <a:rPr lang="en-US" altLang="zh-CN" sz="2600" b="1" dirty="0"/>
                  <a:t>threshold </a:t>
                </a:r>
                <a:r>
                  <a:rPr lang="en-US" altLang="zh-CN" sz="2600" b="1" dirty="0" smtClean="0"/>
                  <a:t>sets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</a:t>
                </a:r>
                <a:r>
                  <a:rPr lang="en-US" altLang="zh-CN" sz="2600" dirty="0" smtClean="0"/>
                  <a:t>the image can be exactly reconstructed from all its threshold  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sets</a:t>
                </a:r>
                <a:endParaRPr lang="en-US" altLang="zh-CN" sz="2600" baseline="30000" dirty="0"/>
              </a:p>
              <a:p>
                <a:pPr marL="342900" lvl="1" indent="-342900">
                  <a:buChar char="•"/>
                </a:pPr>
                <a:r>
                  <a:rPr lang="en-US" altLang="zh-CN" sz="2600" dirty="0" smtClean="0">
                    <a:cs typeface="+mn-cs"/>
                  </a:rPr>
                  <a:t>Transforming each threshold set of the input signal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  <a:cs typeface="+mn-cs"/>
                      </a:rPr>
                      <m:t>𝑓</m:t>
                    </m:r>
                    <m:r>
                      <a:rPr lang="en-US" altLang="zh-CN" sz="2600" i="1" dirty="0" smtClean="0">
                        <a:latin typeface="Cambria Math"/>
                        <a:cs typeface="+mn-cs"/>
                      </a:rPr>
                      <m:t> </m:t>
                    </m:r>
                  </m:oMath>
                </a14:m>
                <a:r>
                  <a:rPr lang="en-US" altLang="zh-CN" sz="2600" dirty="0" smtClean="0">
                    <a:cs typeface="+mn-cs"/>
                  </a:rPr>
                  <a:t>by a set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600" i="1" smtClean="0">
                        <a:latin typeface="Cambria Math"/>
                        <a:ea typeface="Cambria Math"/>
                        <a:cs typeface="+mn-cs"/>
                      </a:rPr>
                      <m:t>Ψ</m:t>
                    </m:r>
                  </m:oMath>
                </a14:m>
                <a:r>
                  <a:rPr lang="en-US" altLang="zh-CN" sz="2600" dirty="0" smtClean="0">
                    <a:cs typeface="+mn-cs"/>
                  </a:rPr>
                  <a:t>, viewing the transformed sets as threshold sets of a new image creates a flat image operator </a:t>
                </a:r>
                <a14:m>
                  <m:oMath xmlns:m="http://schemas.openxmlformats.org/officeDocument/2006/math">
                    <m:r>
                      <a:rPr lang="zh-CN" altLang="en-US" sz="2600" i="1" smtClean="0">
                        <a:latin typeface="Cambria Math"/>
                        <a:cs typeface="+mn-cs"/>
                      </a:rPr>
                      <m:t>𝜓</m:t>
                    </m:r>
                  </m:oMath>
                </a14:m>
                <a:endParaRPr lang="en-US" altLang="zh-CN" sz="2600" dirty="0">
                  <a:cs typeface="+mn-cs"/>
                </a:endParaRPr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556792"/>
                <a:ext cx="8928992" cy="4104456"/>
              </a:xfrm>
              <a:blipFill rotWithShape="1">
                <a:blip r:embed="rId4" cstate="print"/>
                <a:stretch>
                  <a:fillRect l="-1093" t="-1335" r="-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81755384"/>
              </p:ext>
            </p:extLst>
          </p:nvPr>
        </p:nvGraphicFramePr>
        <p:xfrm>
          <a:off x="1907704" y="2492896"/>
          <a:ext cx="4392488" cy="418332"/>
        </p:xfrm>
        <a:graphic>
          <a:graphicData uri="http://schemas.openxmlformats.org/presentationml/2006/ole">
            <p:oleObj spid="_x0000_s4667" name="Equation" r:id="rId5" imgW="2794000" imgH="228600" progId="Equation.3">
              <p:embed/>
            </p:oleObj>
          </a:graphicData>
        </a:graphic>
      </p:graphicFrame>
      <p:sp>
        <p:nvSpPr>
          <p:cNvPr id="9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3608759"/>
              </p:ext>
            </p:extLst>
          </p:nvPr>
        </p:nvGraphicFramePr>
        <p:xfrm>
          <a:off x="1763688" y="3429000"/>
          <a:ext cx="4248472" cy="409903"/>
        </p:xfrm>
        <a:graphic>
          <a:graphicData uri="http://schemas.openxmlformats.org/presentationml/2006/ole">
            <p:oleObj spid="_x0000_s4668" name="Equation" r:id="rId6" imgW="1892300" imgH="228600" progId="Equation.3">
              <p:embed/>
            </p:oleObj>
          </a:graphicData>
        </a:graphic>
      </p:graphicFrame>
      <p:sp>
        <p:nvSpPr>
          <p:cNvPr id="1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01341320"/>
              </p:ext>
            </p:extLst>
          </p:nvPr>
        </p:nvGraphicFramePr>
        <p:xfrm>
          <a:off x="1907704" y="5229200"/>
          <a:ext cx="5328592" cy="417588"/>
        </p:xfrm>
        <a:graphic>
          <a:graphicData uri="http://schemas.openxmlformats.org/presentationml/2006/ole">
            <p:oleObj spid="_x0000_s4669" name="Equation" r:id="rId7" imgW="2336800" imgH="2286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8762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r>
              <a:rPr lang="zh-CN" altLang="en-US" dirty="0" smtClean="0"/>
              <a:t>考核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496944" cy="504056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随堂测验：时间</a:t>
            </a:r>
            <a:r>
              <a:rPr lang="en-US" altLang="zh-CN" dirty="0" smtClean="0"/>
              <a:t>18-20</a:t>
            </a:r>
            <a:r>
              <a:rPr lang="zh-CN" altLang="en-US" dirty="0" smtClean="0"/>
              <a:t>周某节课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2. </a:t>
            </a:r>
            <a:r>
              <a:rPr lang="zh-CN" altLang="en-US" dirty="0" smtClean="0"/>
              <a:t>期末大作业：视频风格迁移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要求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Wingdings" pitchFamily="2" charset="2"/>
              </a:rPr>
              <a:t>   (1) </a:t>
            </a:r>
            <a:r>
              <a:rPr lang="zh-CN" altLang="en-US" dirty="0" smtClean="0"/>
              <a:t>最多</a:t>
            </a:r>
            <a:r>
              <a:rPr lang="en-US" altLang="zh-CN" dirty="0" smtClean="0"/>
              <a:t>3</a:t>
            </a:r>
            <a:r>
              <a:rPr lang="zh-CN" altLang="en-US" dirty="0" smtClean="0"/>
              <a:t>人一组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(2) </a:t>
            </a:r>
            <a:r>
              <a:rPr lang="zh-CN" altLang="en-US" dirty="0" smtClean="0"/>
              <a:t>口头</a:t>
            </a:r>
            <a:r>
              <a:rPr lang="zh-CN" altLang="en-US" dirty="0" smtClean="0"/>
              <a:t>汇报 </a:t>
            </a:r>
            <a:r>
              <a:rPr lang="en-US" altLang="zh-CN" dirty="0" smtClean="0"/>
              <a:t>(</a:t>
            </a:r>
            <a:r>
              <a:rPr lang="en-US" altLang="zh-CN" dirty="0" smtClean="0"/>
              <a:t>PPT+</a:t>
            </a:r>
            <a:r>
              <a:rPr lang="zh-CN" altLang="en-US" dirty="0" smtClean="0"/>
              <a:t>程序演示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，每组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分钟，   时间：</a:t>
            </a:r>
            <a:r>
              <a:rPr lang="en-US" altLang="zh-CN" dirty="0" smtClean="0"/>
              <a:t>19-20</a:t>
            </a:r>
            <a:r>
              <a:rPr lang="zh-CN" altLang="en-US" dirty="0" smtClean="0"/>
              <a:t>周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(3) </a:t>
            </a:r>
            <a:r>
              <a:rPr lang="zh-CN" altLang="en-US" smtClean="0"/>
              <a:t>提交</a:t>
            </a:r>
            <a:r>
              <a:rPr lang="zh-CN" altLang="en-US" smtClean="0"/>
              <a:t>材料 </a:t>
            </a:r>
            <a:r>
              <a:rPr lang="en-US" altLang="zh-CN" smtClean="0"/>
              <a:t>(</a:t>
            </a:r>
            <a:r>
              <a:rPr lang="zh-CN" altLang="en-US" dirty="0" smtClean="0"/>
              <a:t>论文</a:t>
            </a:r>
            <a:r>
              <a:rPr lang="en-US" altLang="zh-CN" dirty="0" smtClean="0"/>
              <a:t>+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zh-CN" altLang="en-US" dirty="0" smtClean="0"/>
              <a:t>，时间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</a:t>
            </a:r>
            <a:r>
              <a:rPr lang="zh-CN" altLang="en-US" dirty="0" smtClean="0"/>
              <a:t>周周日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</a:t>
            </a:r>
            <a:r>
              <a:rPr lang="en-US" altLang="zh-CN" dirty="0" smtClean="0"/>
              <a:t>(4) </a:t>
            </a:r>
            <a:r>
              <a:rPr lang="zh-CN" altLang="en-US" dirty="0" smtClean="0"/>
              <a:t>成员贡献明确，且按贡献排序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Morphological Image Operators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2.2 Morphological Filters for </a:t>
            </a:r>
            <a:r>
              <a:rPr lang="en-US" altLang="zh-CN" sz="2800" dirty="0" err="1" smtClean="0"/>
              <a:t>Graylevel</a:t>
            </a:r>
            <a:r>
              <a:rPr lang="en-US" altLang="zh-CN" sz="2800" dirty="0" smtClean="0"/>
              <a:t> Images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484784"/>
                <a:ext cx="8568952" cy="4824536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Two elementary morphological image operators: the dilation and erosion of  </a:t>
                </a:r>
                <a:r>
                  <a:rPr lang="en-US" altLang="zh-CN" sz="2600" i="1" dirty="0" smtClean="0"/>
                  <a:t>f(x) </a:t>
                </a:r>
                <a:r>
                  <a:rPr lang="en-US" altLang="zh-CN" sz="2600" dirty="0" smtClean="0"/>
                  <a:t>by a set </a:t>
                </a:r>
                <a:r>
                  <a:rPr lang="en-US" altLang="zh-CN" sz="2600" i="1" dirty="0" smtClean="0"/>
                  <a:t>B</a:t>
                </a:r>
                <a:r>
                  <a:rPr lang="en-US" altLang="zh-CN" sz="26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altLang="zh-CN" sz="2400" dirty="0" smtClean="0"/>
                  <a:t>       </a:t>
                </a:r>
              </a:p>
              <a:p>
                <a:pPr marL="0" indent="0">
                  <a:buNone/>
                </a:pPr>
                <a:r>
                  <a:rPr lang="en-US" altLang="zh-CN" sz="2600" dirty="0" smtClean="0"/>
                  <a:t>    the flat opening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𝑓</m:t>
                    </m:r>
                    <m:r>
                      <a:rPr lang="en-US" altLang="zh-CN" sz="2400" i="1" smtClean="0">
                        <a:latin typeface="Cambria Math"/>
                        <a:ea typeface="Cambria Math"/>
                      </a:rPr>
                      <m:t>∘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=(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⊝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)⨁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en-US" altLang="zh-CN" sz="2600" dirty="0" smtClean="0"/>
                  <a:t> of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sz="2600" dirty="0" smtClean="0"/>
                  <a:t> by </a:t>
                </a:r>
                <a:r>
                  <a:rPr lang="en-US" altLang="zh-CN" sz="2600" i="1" dirty="0" smtClean="0"/>
                  <a:t>B</a:t>
                </a:r>
                <a:r>
                  <a:rPr lang="en-US" altLang="zh-CN" sz="2600" dirty="0" smtClean="0"/>
                  <a:t> </a:t>
                </a:r>
                <a:r>
                  <a:rPr lang="en-US" altLang="zh-CN" sz="2600" dirty="0" err="1" smtClean="0"/>
                  <a:t>smooths</a:t>
                </a:r>
                <a:r>
                  <a:rPr lang="en-US" altLang="zh-CN" sz="2600" dirty="0" smtClean="0"/>
                  <a:t> the graph of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from below by cutting down its peaks, whereas the closing                       </a:t>
                </a:r>
                <a:r>
                  <a:rPr lang="en-US" altLang="zh-CN" sz="2600" dirty="0" err="1" smtClean="0"/>
                  <a:t>smooths</a:t>
                </a:r>
                <a:r>
                  <a:rPr lang="en-US" altLang="zh-CN" sz="2600" dirty="0" smtClean="0"/>
                  <a:t> it from above by filling up its valleys</a:t>
                </a:r>
              </a:p>
              <a:p>
                <a:pPr marL="342900" lvl="1" indent="-342900">
                  <a:buChar char="•"/>
                </a:pPr>
                <a:r>
                  <a:rPr lang="en-US" altLang="zh-CN" sz="2600" dirty="0" smtClean="0">
                    <a:cs typeface="+mn-cs"/>
                  </a:rPr>
                  <a:t>General translation-invariant morphological dilation </a:t>
                </a:r>
                <a:r>
                  <a:rPr lang="en-US" altLang="zh-CN" sz="2600" dirty="0">
                    <a:cs typeface="+mn-cs"/>
                  </a:rPr>
                  <a:t>and erosion of  </a:t>
                </a:r>
                <a:r>
                  <a:rPr lang="en-US" altLang="zh-CN" sz="2600" dirty="0" smtClean="0">
                    <a:cs typeface="+mn-cs"/>
                  </a:rPr>
                  <a:t>a </a:t>
                </a:r>
                <a:r>
                  <a:rPr lang="en-US" altLang="zh-CN" sz="2600" dirty="0" err="1" smtClean="0">
                    <a:cs typeface="+mn-cs"/>
                  </a:rPr>
                  <a:t>graylevel</a:t>
                </a:r>
                <a:r>
                  <a:rPr lang="en-US" altLang="zh-CN" sz="2600" dirty="0" smtClean="0">
                    <a:cs typeface="+mn-cs"/>
                  </a:rPr>
                  <a:t> image signal </a:t>
                </a:r>
                <a:r>
                  <a:rPr lang="en-US" altLang="zh-CN" sz="2600" i="1" dirty="0" smtClean="0">
                    <a:cs typeface="+mn-cs"/>
                  </a:rPr>
                  <a:t>f(x</a:t>
                </a:r>
                <a:r>
                  <a:rPr lang="en-US" altLang="zh-CN" sz="2600" i="1" dirty="0">
                    <a:cs typeface="+mn-cs"/>
                  </a:rPr>
                  <a:t>)</a:t>
                </a:r>
                <a:r>
                  <a:rPr lang="en-US" altLang="zh-CN" sz="2600" dirty="0">
                    <a:cs typeface="+mn-cs"/>
                  </a:rPr>
                  <a:t> by </a:t>
                </a:r>
                <a:r>
                  <a:rPr lang="en-US" altLang="zh-CN" sz="2600" dirty="0" smtClean="0">
                    <a:cs typeface="+mn-cs"/>
                  </a:rPr>
                  <a:t>another signal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  <a:cs typeface="+mn-cs"/>
                      </a:rPr>
                      <m:t>𝑔</m:t>
                    </m:r>
                  </m:oMath>
                </a14:m>
                <a:r>
                  <a:rPr lang="en-US" altLang="zh-CN" sz="2600" dirty="0" smtClean="0">
                    <a:cs typeface="+mn-cs"/>
                  </a:rPr>
                  <a:t> are</a:t>
                </a:r>
                <a:endParaRPr lang="en-US" altLang="zh-CN" sz="2600" dirty="0">
                  <a:cs typeface="+mn-cs"/>
                </a:endParaRPr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484784"/>
                <a:ext cx="8568952" cy="4824536"/>
              </a:xfrm>
              <a:blipFill rotWithShape="1">
                <a:blip r:embed="rId3" cstate="print"/>
                <a:stretch>
                  <a:fillRect l="-1209" t="-1138" r="-2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9551" y="2335293"/>
            <a:ext cx="2668141" cy="503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5378" y="2348880"/>
            <a:ext cx="2523720" cy="48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1813059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646190"/>
            <a:ext cx="3000609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646190"/>
            <a:ext cx="3245687" cy="54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1835696" y="3645024"/>
            <a:ext cx="489654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788024" y="4077072"/>
            <a:ext cx="36004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5536" y="4437112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043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Morphological Image Operators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2.2 Morphological Filters for </a:t>
            </a:r>
            <a:r>
              <a:rPr lang="en-US" altLang="zh-CN" sz="2800" dirty="0" err="1" smtClean="0"/>
              <a:t>Graylevel</a:t>
            </a:r>
            <a:r>
              <a:rPr lang="en-US" altLang="zh-CN" sz="2800" dirty="0" smtClean="0"/>
              <a:t> Images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3528392" cy="4104456"/>
              </a:xfrm>
            </p:spPr>
            <p:txBody>
              <a:bodyPr/>
              <a:lstStyle/>
              <a:p>
                <a:r>
                  <a:rPr lang="en-US" altLang="zh-CN" sz="2600" b="1" dirty="0" smtClean="0"/>
                  <a:t>opening </a:t>
                </a:r>
              </a:p>
              <a:p>
                <a:pPr marL="0" indent="0">
                  <a:buNone/>
                </a:pPr>
                <a:r>
                  <a:rPr lang="en-US" altLang="zh-CN" sz="2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/>
                      </a:rPr>
                      <m:t>𝑓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∘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=(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⊝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)⊕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altLang="zh-CN" sz="2600" b="1" dirty="0" smtClean="0"/>
              </a:p>
              <a:p>
                <a:pPr marL="0" indent="0">
                  <a:buNone/>
                </a:pPr>
                <a:r>
                  <a:rPr lang="en-US" altLang="zh-CN" sz="2600" b="1" dirty="0" smtClean="0"/>
                  <a:t>closing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/>
                      </a:rPr>
                      <m:t>𝑓</m:t>
                    </m:r>
                    <m:r>
                      <a:rPr lang="en-US" altLang="zh-CN" sz="2600" i="1" smtClean="0">
                        <a:latin typeface="Cambria Math"/>
                      </a:rPr>
                      <m:t>⦁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=(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altLang="zh-CN" sz="2600" i="1" smtClean="0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)⊖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en-US" altLang="zh-CN" sz="2600" b="1" dirty="0" smtClean="0"/>
                  <a:t>     </a:t>
                </a:r>
              </a:p>
              <a:p>
                <a:pPr marL="0" indent="0">
                  <a:buNone/>
                </a:pPr>
                <a:r>
                  <a:rPr lang="en-US" altLang="zh-CN" sz="2400" dirty="0" smtClean="0"/>
                  <a:t>    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3528392" cy="4104456"/>
              </a:xfrm>
              <a:blipFill rotWithShape="1">
                <a:blip r:embed="rId4" cstate="print"/>
                <a:stretch>
                  <a:fillRect l="-2936" t="-1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74305491"/>
              </p:ext>
            </p:extLst>
          </p:nvPr>
        </p:nvGraphicFramePr>
        <p:xfrm>
          <a:off x="3779912" y="1268760"/>
          <a:ext cx="3644900" cy="5084762"/>
        </p:xfrm>
        <a:graphic>
          <a:graphicData uri="http://schemas.openxmlformats.org/presentationml/2006/ole">
            <p:oleObj spid="_x0000_s63576" name="CorelPhotoPaint.Image.11" r:id="rId5" imgW="3768860" imgH="5257811" progId="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7552062"/>
              </p:ext>
            </p:extLst>
          </p:nvPr>
        </p:nvGraphicFramePr>
        <p:xfrm>
          <a:off x="7524328" y="1268760"/>
          <a:ext cx="1116012" cy="3679825"/>
        </p:xfrm>
        <a:graphic>
          <a:graphicData uri="http://schemas.openxmlformats.org/presentationml/2006/ole">
            <p:oleObj spid="_x0000_s63577" name="CorelPhotoPaint.Image.11" r:id="rId6" imgW="926280" imgH="3049143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15064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0" y="116632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 Morphological Image Operators</a:t>
            </a:r>
            <a:b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</a:b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  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2.2 Morphological Filters for Graylevel Images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870107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085184"/>
            <a:ext cx="6583287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3 Morphological Filters for Enhancement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3.1 Image Smoothing or Simplification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30" y="1455419"/>
            <a:ext cx="2730993" cy="1250959"/>
          </a:xfrm>
        </p:spPr>
        <p:txBody>
          <a:bodyPr/>
          <a:lstStyle/>
          <a:p>
            <a:r>
              <a:rPr lang="en-US" altLang="zh-CN" sz="2600" b="1" dirty="0" err="1" smtClean="0"/>
              <a:t>Multiscale</a:t>
            </a:r>
            <a:r>
              <a:rPr lang="en-US" altLang="zh-CN" sz="2600" b="1" dirty="0" smtClean="0"/>
              <a:t> Morphological Smoothers</a:t>
            </a:r>
          </a:p>
          <a:p>
            <a:pPr marL="0" indent="0">
              <a:buNone/>
            </a:pPr>
            <a:r>
              <a:rPr lang="en-US" altLang="zh-CN" sz="2400" dirty="0" smtClean="0"/>
              <a:t>     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34704"/>
            <a:ext cx="1872208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3715" y="1412776"/>
            <a:ext cx="945976" cy="94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0119" y="1412776"/>
            <a:ext cx="945976" cy="94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418581"/>
            <a:ext cx="948413" cy="94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3713" y="2638419"/>
            <a:ext cx="945977" cy="94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0119" y="2642875"/>
            <a:ext cx="945976" cy="9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642875"/>
            <a:ext cx="948413" cy="9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3715" y="3827098"/>
            <a:ext cx="945976" cy="90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0119" y="3827097"/>
            <a:ext cx="945976" cy="90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827097"/>
            <a:ext cx="948413" cy="90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3713" y="5085185"/>
            <a:ext cx="945978" cy="89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9210" y="5085184"/>
            <a:ext cx="926886" cy="89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085184"/>
            <a:ext cx="948413" cy="89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3179483" y="5966334"/>
            <a:ext cx="943024" cy="34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Scale=8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4527508" y="5977332"/>
            <a:ext cx="943024" cy="34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Scale=16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5801525" y="5977332"/>
            <a:ext cx="943024" cy="34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Scale=32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6732240" y="1556792"/>
            <a:ext cx="1656184" cy="5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Gaussian linear convolutions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6876256" y="2798246"/>
            <a:ext cx="1512168" cy="5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Morphological clos-openings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6732240" y="4094390"/>
            <a:ext cx="1944216" cy="5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Morphological radial  clos-openings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23" name="内容占位符 2"/>
          <p:cNvSpPr txBox="1">
            <a:spLocks/>
          </p:cNvSpPr>
          <p:nvPr/>
        </p:nvSpPr>
        <p:spPr bwMode="auto">
          <a:xfrm>
            <a:off x="6732240" y="5229200"/>
            <a:ext cx="2411760" cy="5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Morphological clos-openings by reconstruction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xmlns="" val="105565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0" y="116632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3 Morphological Filters for Enhancement</a:t>
            </a:r>
            <a:b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</a:b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  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3.1 Image Smoothing or Simplification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5112568" cy="509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484784"/>
            <a:ext cx="1728192" cy="5270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3 Morphological Filters for Enhancement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3.1 Image Smoothing or Simplification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556792"/>
            <a:ext cx="3168352" cy="3312368"/>
          </a:xfrm>
        </p:spPr>
        <p:txBody>
          <a:bodyPr/>
          <a:lstStyle/>
          <a:p>
            <a:r>
              <a:rPr lang="en-US" altLang="zh-CN" sz="2600" b="1" dirty="0" smtClean="0"/>
              <a:t>Noise </a:t>
            </a:r>
            <a:r>
              <a:rPr lang="en-US" altLang="zh-CN" sz="2600" b="1" dirty="0" err="1" smtClean="0"/>
              <a:t>Suppresion</a:t>
            </a:r>
            <a:r>
              <a:rPr lang="en-US" altLang="zh-CN" sz="2600" b="1" dirty="0" smtClean="0"/>
              <a:t> by Median and Alternating Sequential Filters</a:t>
            </a:r>
          </a:p>
          <a:p>
            <a:pPr marL="0" indent="0">
              <a:buNone/>
            </a:pPr>
            <a:r>
              <a:rPr lang="en-US" altLang="zh-CN" sz="2400" dirty="0" smtClean="0"/>
              <a:t>     </a:t>
            </a:r>
            <a:endParaRPr lang="en-US" altLang="zh-CN" dirty="0"/>
          </a:p>
          <a:p>
            <a:pPr marL="0" indent="0">
              <a:buNone/>
            </a:pPr>
            <a:endParaRPr lang="en-US" altLang="zh-CN" sz="2600" dirty="0" smtClean="0"/>
          </a:p>
          <a:p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40768"/>
            <a:ext cx="1872208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340768"/>
            <a:ext cx="189688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73016"/>
            <a:ext cx="187220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73016"/>
            <a:ext cx="189688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3968" y="3149627"/>
            <a:ext cx="432048" cy="27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(a)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588224" y="3149627"/>
            <a:ext cx="432048" cy="27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(b)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355976" y="5301208"/>
            <a:ext cx="432048" cy="27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(c)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588224" y="5301208"/>
            <a:ext cx="432048" cy="27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(d)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pic>
        <p:nvPicPr>
          <p:cNvPr id="64513" name="Picture 1" descr="C:\Users\Jiao\AppData\Roaming\Tencent\Users\239860217\QQ\WinTemp\RichOle\(}ED{JX`DB]L0VRWYS~OE2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645182"/>
            <a:ext cx="7406537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5565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3 Morphological Filters for Enhancement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3.2 Edge or Contrast Enhancement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640960" cy="1872208"/>
              </a:xfrm>
            </p:spPr>
            <p:txBody>
              <a:bodyPr/>
              <a:lstStyle/>
              <a:p>
                <a:r>
                  <a:rPr lang="en-US" altLang="zh-CN" sz="2600" b="1" dirty="0" smtClean="0"/>
                  <a:t>Morphological Gradients</a:t>
                </a:r>
                <a:endParaRPr lang="en-US" altLang="zh-CN" sz="2600" b="1" dirty="0"/>
              </a:p>
              <a:p>
                <a:pPr marL="457200" lvl="1" indent="0">
                  <a:buNone/>
                </a:pPr>
                <a:r>
                  <a:rPr lang="en-US" altLang="zh-CN" sz="2600" dirty="0" smtClean="0"/>
                  <a:t>Consider the difference between that flat dilation and erosion of an image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sz="2600" dirty="0" smtClean="0"/>
                  <a:t> by a symmetric disk-like set </a:t>
                </a:r>
                <a:r>
                  <a:rPr lang="en-US" altLang="zh-CN" sz="2600" i="1" dirty="0" smtClean="0"/>
                  <a:t>B </a:t>
                </a:r>
                <a:r>
                  <a:rPr lang="en-US" altLang="zh-CN" sz="2600" dirty="0" smtClean="0"/>
                  <a:t>containing the origin whose diameter </a:t>
                </a:r>
                <a:r>
                  <a:rPr lang="en-US" altLang="zh-CN" sz="2600" dirty="0" err="1" smtClean="0"/>
                  <a:t>diam</a:t>
                </a:r>
                <a:r>
                  <a:rPr lang="en-US" altLang="zh-CN" sz="2600" dirty="0" smtClean="0"/>
                  <a:t>(</a:t>
                </a:r>
                <a:r>
                  <a:rPr lang="en-US" altLang="zh-CN" sz="2600" i="1" dirty="0" smtClean="0"/>
                  <a:t>B</a:t>
                </a:r>
                <a:r>
                  <a:rPr lang="en-US" altLang="zh-CN" sz="2600" dirty="0" smtClean="0"/>
                  <a:t>) is very small</a:t>
                </a:r>
                <a:endParaRPr lang="en-US" altLang="zh-CN" sz="2600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640960" cy="1872208"/>
              </a:xfrm>
              <a:blipFill rotWithShape="1">
                <a:blip r:embed="rId3" cstate="print"/>
                <a:stretch>
                  <a:fillRect l="-1058" t="-2922" b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645024"/>
            <a:ext cx="1584941" cy="182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645024"/>
            <a:ext cx="1579669" cy="182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C:\Users\Jiao\AppData\Roaming\Tencent\Users\239860217\QQ\WinTemp\RichOle\9XOJAL`YM$_PRRLXS7}L7H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01008"/>
            <a:ext cx="27879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436096" y="5445224"/>
            <a:ext cx="432048" cy="27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(a)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308304" y="5453883"/>
            <a:ext cx="432048" cy="27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(b)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849080" y="4859218"/>
                <a:ext cx="3866935" cy="130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kern="0" dirty="0" smtClean="0"/>
                  <a:t>Morphological edge.(a) image </a:t>
                </a:r>
                <a14:m>
                  <m:oMath xmlns:m="http://schemas.openxmlformats.org/officeDocument/2006/math">
                    <m:r>
                      <a:rPr lang="en-US" altLang="zh-CN" sz="2000" i="1" kern="0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sz="2000" kern="0" dirty="0" smtClean="0"/>
                  <a:t>  (b) Edges: morphological gradient </a:t>
                </a:r>
                <a14:m>
                  <m:oMath xmlns:m="http://schemas.openxmlformats.org/officeDocument/2006/math">
                    <m:r>
                      <a:rPr lang="en-US" altLang="zh-CN" sz="1800" b="0" i="1" kern="0" smtClean="0">
                        <a:latin typeface="Cambria Math"/>
                      </a:rPr>
                      <m:t>𝑓</m:t>
                    </m:r>
                    <m:r>
                      <a:rPr lang="en-US" altLang="zh-CN" sz="1800" b="0" i="1" kern="0" smtClean="0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zh-CN" sz="1800" b="0" i="1" kern="0" smtClean="0">
                        <a:latin typeface="Cambria Math"/>
                      </a:rPr>
                      <m:t>𝐵</m:t>
                    </m:r>
                    <m:r>
                      <a:rPr lang="en-US" altLang="zh-CN" sz="1800" b="0" i="1" kern="0" smtClean="0">
                        <a:latin typeface="Cambria Math"/>
                      </a:rPr>
                      <m:t>−</m:t>
                    </m:r>
                    <m:r>
                      <a:rPr lang="en-US" altLang="zh-CN" sz="1800" b="0" i="1" kern="0" smtClean="0">
                        <a:latin typeface="Cambria Math"/>
                      </a:rPr>
                      <m:t>𝑓</m:t>
                    </m:r>
                    <m:r>
                      <a:rPr lang="en-US" altLang="zh-CN" sz="1800" b="0" i="1" kern="0" smtClean="0">
                        <a:latin typeface="Cambria Math"/>
                        <a:ea typeface="Cambria Math"/>
                      </a:rPr>
                      <m:t>⊖</m:t>
                    </m:r>
                    <m:r>
                      <a:rPr lang="en-US" altLang="zh-CN" sz="1800" b="0" i="1" kern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CN" sz="1800" kern="0" dirty="0" smtClean="0"/>
                  <a:t> </a:t>
                </a:r>
                <a:r>
                  <a:rPr lang="en-US" altLang="zh-CN" sz="2000" kern="0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CN" sz="2000" i="1" kern="0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CN" sz="2000" kern="0" dirty="0" smtClean="0"/>
                  <a:t> is a small discrete disk-like set</a:t>
                </a:r>
              </a:p>
              <a:p>
                <a:pPr marL="457200" lvl="1" indent="0">
                  <a:buFontTx/>
                  <a:buNone/>
                </a:pPr>
                <a:endParaRPr lang="en-US" altLang="zh-CN" kern="0" dirty="0" smtClean="0"/>
              </a:p>
              <a:p>
                <a:endParaRPr lang="en-US" altLang="zh-CN" kern="0" dirty="0" smtClean="0"/>
              </a:p>
              <a:p>
                <a:endParaRPr lang="zh-CN" altLang="en-US" kern="0" dirty="0"/>
              </a:p>
            </p:txBody>
          </p:sp>
        </mc:Choice>
        <mc:Fallback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9080" y="4859218"/>
                <a:ext cx="3866935" cy="1306085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l="-1575" t="-2336" r="-157" b="-88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7064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0" y="116632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3 Morphological Filters for Enhancement</a:t>
            </a:r>
            <a:b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</a:b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  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3.2 Edge or Contrast Enhancement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72816"/>
            <a:ext cx="4824536" cy="4835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781650"/>
            <a:ext cx="1944216" cy="489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4 Morphological Filters for Detection</a:t>
            </a:r>
            <a:br>
              <a:rPr lang="en-US" altLang="zh-CN" sz="3600" dirty="0" smtClean="0"/>
            </a:br>
            <a:r>
              <a:rPr lang="en-US" altLang="zh-CN" sz="3600" dirty="0" smtClean="0"/>
              <a:t> </a:t>
            </a:r>
            <a:r>
              <a:rPr lang="en-US" altLang="zh-CN" sz="2800" dirty="0" smtClean="0"/>
              <a:t>Morphological Peak/Valley Feature Detection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340767"/>
            <a:ext cx="8496944" cy="2206181"/>
          </a:xfrm>
        </p:spPr>
        <p:txBody>
          <a:bodyPr/>
          <a:lstStyle/>
          <a:p>
            <a:pPr marL="0" lvl="1" indent="0">
              <a:buNone/>
            </a:pPr>
            <a:r>
              <a:rPr lang="en-US" altLang="zh-CN" sz="2600" dirty="0" smtClean="0"/>
              <a:t>Residual between opening or closings and the original image offer an intuitively simple and mathematically formal way for peak or valley detection</a:t>
            </a:r>
          </a:p>
          <a:p>
            <a:pPr marL="0" lvl="1" indent="0">
              <a:buNone/>
            </a:pPr>
            <a:r>
              <a:rPr lang="en-US" altLang="zh-CN" sz="2600" dirty="0" smtClean="0"/>
              <a:t>      Top-hat transformation: </a:t>
            </a:r>
          </a:p>
          <a:p>
            <a:pPr marL="457200" lvl="1" indent="0">
              <a:buNone/>
            </a:pPr>
            <a:r>
              <a:rPr lang="en-US" altLang="zh-CN" sz="2600" dirty="0" smtClean="0"/>
              <a:t>Valley detector: </a:t>
            </a:r>
            <a:endParaRPr lang="en-US" altLang="zh-CN" sz="2600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06260002"/>
              </p:ext>
            </p:extLst>
          </p:nvPr>
        </p:nvGraphicFramePr>
        <p:xfrm>
          <a:off x="4249678" y="2708920"/>
          <a:ext cx="2554570" cy="360040"/>
        </p:xfrm>
        <a:graphic>
          <a:graphicData uri="http://schemas.openxmlformats.org/presentationml/2006/ole">
            <p:oleObj spid="_x0000_s21818" name="Equation" r:id="rId4" imgW="1422400" imgH="203200" progId="Equation.3">
              <p:embed/>
            </p:oleObj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61770168"/>
              </p:ext>
            </p:extLst>
          </p:nvPr>
        </p:nvGraphicFramePr>
        <p:xfrm>
          <a:off x="3189347" y="3212976"/>
          <a:ext cx="2657438" cy="360040"/>
        </p:xfrm>
        <a:graphic>
          <a:graphicData uri="http://schemas.openxmlformats.org/presentationml/2006/ole">
            <p:oleObj spid="_x0000_s21819" name="Equation" r:id="rId5" imgW="1473200" imgH="203200" progId="Equation.3">
              <p:embed/>
            </p:oleObj>
          </a:graphicData>
        </a:graphic>
      </p:graphicFrame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90965"/>
            <a:ext cx="1737047" cy="200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72044" y="3690965"/>
            <a:ext cx="1692044" cy="200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690965"/>
            <a:ext cx="1678527" cy="200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内容占位符 2"/>
              <p:cNvSpPr txBox="1">
                <a:spLocks/>
              </p:cNvSpPr>
              <p:nvPr/>
            </p:nvSpPr>
            <p:spPr bwMode="auto">
              <a:xfrm>
                <a:off x="107504" y="5944309"/>
                <a:ext cx="8928992" cy="3650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kern="0" dirty="0" smtClean="0"/>
                  <a:t>Morphological blob detectors. (a) image </a:t>
                </a:r>
                <a14:m>
                  <m:oMath xmlns:m="http://schemas.openxmlformats.org/officeDocument/2006/math">
                    <m:r>
                      <a:rPr lang="en-US" altLang="zh-CN" sz="2000" i="1" kern="0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sz="2000" kern="0" dirty="0" smtClean="0"/>
                  <a:t>  (c) Peaks: </a:t>
                </a:r>
                <a14:m>
                  <m:oMath xmlns:m="http://schemas.openxmlformats.org/officeDocument/2006/math">
                    <m:r>
                      <a:rPr lang="en-US" altLang="zh-CN" sz="1800" b="0" i="1" kern="0" smtClean="0">
                        <a:latin typeface="Cambria Math"/>
                      </a:rPr>
                      <m:t>𝑓</m:t>
                    </m:r>
                    <m:r>
                      <a:rPr lang="en-US" altLang="zh-CN" sz="1800" b="0" i="1" kern="0" smtClean="0">
                        <a:latin typeface="Cambria Math"/>
                      </a:rPr>
                      <m:t>−</m:t>
                    </m:r>
                    <m:r>
                      <a:rPr lang="en-US" altLang="zh-CN" sz="1800" b="0" i="1" kern="0" smtClean="0">
                        <a:latin typeface="Cambria Math"/>
                      </a:rPr>
                      <m:t>𝑓</m:t>
                    </m:r>
                    <m:r>
                      <a:rPr lang="en-US" altLang="zh-CN" sz="1800" b="0" i="1" kern="0" smtClean="0">
                        <a:latin typeface="Cambria Math"/>
                        <a:ea typeface="Cambria Math"/>
                      </a:rPr>
                      <m:t>∘</m:t>
                    </m:r>
                    <m:r>
                      <a:rPr lang="en-US" altLang="zh-CN" sz="1800" b="0" i="1" kern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CN" sz="1800" kern="0" dirty="0" smtClean="0"/>
                  <a:t> </a:t>
                </a:r>
                <a:r>
                  <a:rPr lang="en-US" altLang="zh-CN" sz="2000" kern="0" dirty="0"/>
                  <a:t> </a:t>
                </a:r>
                <a:r>
                  <a:rPr lang="en-US" altLang="zh-CN" sz="2000" kern="0" dirty="0" smtClean="0"/>
                  <a:t>(d) Valleys : 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latin typeface="Cambria Math"/>
                      </a:rPr>
                      <m:t>𝑓</m:t>
                    </m:r>
                    <m:r>
                      <a:rPr lang="en-US" altLang="zh-CN" sz="2000" i="1" kern="0" smtClean="0">
                        <a:latin typeface="Cambria Math"/>
                        <a:ea typeface="Cambria Math"/>
                      </a:rPr>
                      <m:t>⦁</m:t>
                    </m:r>
                    <m:r>
                      <a:rPr lang="en-US" altLang="zh-CN" sz="2000" b="0" i="1" kern="0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000" i="1" kern="0">
                        <a:latin typeface="Cambria Math"/>
                      </a:rPr>
                      <m:t>−</m:t>
                    </m:r>
                    <m:r>
                      <a:rPr lang="en-US" altLang="zh-CN" sz="2000" i="1" ker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sz="2000" kern="0" dirty="0"/>
                  <a:t> </a:t>
                </a:r>
                <a:endParaRPr lang="en-US" altLang="zh-CN" sz="2000" kern="0" dirty="0" smtClean="0"/>
              </a:p>
              <a:p>
                <a:pPr marL="457200" lvl="1" indent="0">
                  <a:buFontTx/>
                  <a:buNone/>
                </a:pPr>
                <a:endParaRPr lang="en-US" altLang="zh-CN" kern="0" dirty="0" smtClean="0"/>
              </a:p>
              <a:p>
                <a:endParaRPr lang="en-US" altLang="zh-CN" kern="0" dirty="0" smtClean="0"/>
              </a:p>
              <a:p>
                <a:endParaRPr lang="zh-CN" altLang="en-US" kern="0" dirty="0"/>
              </a:p>
            </p:txBody>
          </p:sp>
        </mc:Choice>
        <mc:Fallback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5944309"/>
                <a:ext cx="8928992" cy="365011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l="-751" t="-8333" b="-38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2056147" y="5661248"/>
            <a:ext cx="432048" cy="27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(a)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355976" y="5669907"/>
            <a:ext cx="432048" cy="27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(c)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6588224" y="5647585"/>
            <a:ext cx="432048" cy="27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(d)</a:t>
            </a:r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xmlns="" val="27064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96752"/>
            <a:ext cx="660265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5877272"/>
            <a:ext cx="569595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0" y="-27384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4 Morphological Filters for Detection</a:t>
            </a:r>
            <a:b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</a:b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Morphological Peak/Valley Feature Detection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1682" y="1124755"/>
            <a:ext cx="8229600" cy="4525963"/>
          </a:xfrm>
        </p:spPr>
        <p:txBody>
          <a:bodyPr/>
          <a:lstStyle/>
          <a:p>
            <a:r>
              <a:rPr lang="en-US" altLang="zh-CN" dirty="0"/>
              <a:t> The process to render a content image in different styles.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7635" y="2254650"/>
            <a:ext cx="7964933" cy="4054687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0" y="404664"/>
            <a:ext cx="8883179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b="1" dirty="0" smtClean="0">
                <a:solidFill>
                  <a:srgbClr val="991B1E"/>
                </a:solidFill>
              </a:rPr>
              <a:t>Video </a:t>
            </a:r>
            <a:r>
              <a:rPr lang="en-US" altLang="zh-CN" sz="3400" b="1" dirty="0">
                <a:solidFill>
                  <a:srgbClr val="991B1E"/>
                </a:solidFill>
              </a:rPr>
              <a:t>style transfer</a:t>
            </a:r>
          </a:p>
        </p:txBody>
      </p:sp>
    </p:spTree>
    <p:extLst>
      <p:ext uri="{BB962C8B-B14F-4D97-AF65-F5344CB8AC3E}">
        <p14:creationId xmlns="" xmlns:p14="http://schemas.microsoft.com/office/powerpoint/2010/main" val="19835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5" y="188643"/>
            <a:ext cx="8883179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b="1" dirty="0" smtClean="0">
                <a:solidFill>
                  <a:srgbClr val="991B1E"/>
                </a:solidFill>
              </a:rPr>
              <a:t>Video</a:t>
            </a:r>
            <a:r>
              <a:rPr lang="zh-CN" altLang="en-US" sz="3400" b="1" dirty="0" smtClean="0">
                <a:solidFill>
                  <a:srgbClr val="991B1E"/>
                </a:solidFill>
              </a:rPr>
              <a:t> </a:t>
            </a:r>
            <a:r>
              <a:rPr lang="en-US" altLang="zh-CN" sz="3400" b="1" dirty="0" smtClean="0">
                <a:solidFill>
                  <a:srgbClr val="991B1E"/>
                </a:solidFill>
              </a:rPr>
              <a:t>style </a:t>
            </a:r>
            <a:r>
              <a:rPr lang="en-US" altLang="zh-CN" sz="3400" b="1" dirty="0">
                <a:solidFill>
                  <a:srgbClr val="991B1E"/>
                </a:solidFill>
              </a:rPr>
              <a:t>transfer: Applications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95730" y="980729"/>
            <a:ext cx="4834880" cy="2476871"/>
          </a:xfrm>
        </p:spPr>
        <p:txBody>
          <a:bodyPr/>
          <a:lstStyle/>
          <a:p>
            <a:r>
              <a:rPr lang="en-US" altLang="zh-CN" sz="2800" dirty="0"/>
              <a:t>Social Communication</a:t>
            </a:r>
          </a:p>
          <a:p>
            <a:r>
              <a:rPr lang="en-US" altLang="zh-CN" sz="2800" dirty="0"/>
              <a:t> User-assisted Creation Tools </a:t>
            </a:r>
          </a:p>
          <a:p>
            <a:r>
              <a:rPr lang="en-US" altLang="zh-CN" sz="2800" dirty="0"/>
              <a:t> Production Tools for Entertainment Applications </a:t>
            </a:r>
            <a:endParaRPr lang="zh-CN" altLang="en-US" sz="2800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13" y="980728"/>
            <a:ext cx="3752757" cy="56925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41" y="3284991"/>
            <a:ext cx="4354038" cy="28211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35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5" y="188643"/>
            <a:ext cx="8883179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b="1" dirty="0">
                <a:solidFill>
                  <a:srgbClr val="991B1E"/>
                </a:solidFill>
              </a:rPr>
              <a:t>Video style transfer: a demo</a:t>
            </a:r>
          </a:p>
        </p:txBody>
      </p:sp>
      <p:pic>
        <p:nvPicPr>
          <p:cNvPr id="8" name="f21a2afebe35252529e6978184d45284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899592" y="980728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04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25" y="243002"/>
            <a:ext cx="7838099" cy="593725"/>
          </a:xfrm>
        </p:spPr>
        <p:txBody>
          <a:bodyPr/>
          <a:lstStyle/>
          <a:p>
            <a:r>
              <a:rPr lang="en-US" altLang="zh-CN" sz="3400" b="1" dirty="0" smtClean="0">
                <a:solidFill>
                  <a:srgbClr val="991B1E"/>
                </a:solidFill>
              </a:rPr>
              <a:t>Some materials</a:t>
            </a:r>
            <a:endParaRPr lang="zh-CN" altLang="en-US" sz="3400" b="1" dirty="0">
              <a:solidFill>
                <a:srgbClr val="991B1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480" y="1340768"/>
            <a:ext cx="8231040" cy="211683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zh-CN" dirty="0" smtClean="0"/>
              <a:t>Survey, papers and codes: 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github.com/ycjing/Neural-Style-Transfer-Papers</a:t>
            </a:r>
            <a:endParaRPr lang="en-US" altLang="zh-CN" dirty="0" smtClean="0"/>
          </a:p>
          <a:p>
            <a:pPr>
              <a:buFont typeface="Wingdings" pitchFamily="2" charset="2"/>
              <a:buChar char="ü"/>
            </a:pP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9558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143000"/>
          </a:xfrm>
        </p:spPr>
        <p:txBody>
          <a:bodyPr/>
          <a:lstStyle/>
          <a:p>
            <a:pPr lvl="1" algn="l"/>
            <a:r>
              <a:rPr lang="en-US" altLang="zh-CN" dirty="0"/>
              <a:t>III.3 Morphological </a:t>
            </a:r>
            <a:r>
              <a:rPr lang="en-US" altLang="zh-CN" dirty="0" smtClean="0"/>
              <a:t>Filtering for </a:t>
            </a:r>
            <a:r>
              <a:rPr lang="en-US" altLang="zh-CN" dirty="0"/>
              <a:t>Image </a:t>
            </a:r>
            <a:r>
              <a:rPr lang="en-US" altLang="zh-CN" dirty="0" smtClean="0"/>
              <a:t>Enhancement and </a:t>
            </a:r>
            <a:r>
              <a:rPr lang="en-US" altLang="zh-CN" dirty="0"/>
              <a:t>Detection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700808"/>
            <a:ext cx="8208912" cy="4402832"/>
          </a:xfrm>
        </p:spPr>
        <p:txBody>
          <a:bodyPr/>
          <a:lstStyle/>
          <a:p>
            <a:r>
              <a:rPr lang="en-US" altLang="zh-CN" b="1" dirty="0"/>
              <a:t>1 Introduction</a:t>
            </a:r>
            <a:endParaRPr lang="en-US" altLang="zh-CN" dirty="0"/>
          </a:p>
          <a:p>
            <a:r>
              <a:rPr lang="en-US" altLang="zh-CN" b="1" dirty="0"/>
              <a:t>2 Morphological Image </a:t>
            </a:r>
            <a:r>
              <a:rPr lang="en-US" altLang="zh-CN" b="1" dirty="0" smtClean="0"/>
              <a:t>Operators</a:t>
            </a:r>
          </a:p>
          <a:p>
            <a:r>
              <a:rPr lang="en-US" altLang="zh-CN" b="1" dirty="0"/>
              <a:t>3 Morphological Filters for </a:t>
            </a:r>
            <a:r>
              <a:rPr lang="en-US" altLang="zh-CN" b="1" dirty="0" smtClean="0"/>
              <a:t>Enhancement</a:t>
            </a:r>
            <a:endParaRPr lang="en-US" altLang="zh-CN" b="1" dirty="0"/>
          </a:p>
          <a:p>
            <a:r>
              <a:rPr lang="en-US" altLang="zh-CN" b="1" dirty="0" smtClean="0"/>
              <a:t>4 </a:t>
            </a:r>
            <a:r>
              <a:rPr lang="en-US" altLang="zh-CN" sz="3100" b="1" dirty="0"/>
              <a:t>Morphological Filters for Detection</a:t>
            </a:r>
          </a:p>
          <a:p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26977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184576"/>
          </a:xfrm>
        </p:spPr>
        <p:txBody>
          <a:bodyPr/>
          <a:lstStyle/>
          <a:p>
            <a:r>
              <a:rPr lang="en-US" altLang="zh-CN" sz="2800" b="1" dirty="0" smtClean="0"/>
              <a:t>The goals of image enhancement</a:t>
            </a:r>
            <a:endParaRPr lang="en-US" altLang="zh-CN" sz="2800" b="1" dirty="0"/>
          </a:p>
          <a:p>
            <a:pPr marL="457200" lvl="1" indent="0">
              <a:buNone/>
            </a:pPr>
            <a:r>
              <a:rPr lang="en-US" altLang="zh-CN" sz="2600" dirty="0" smtClean="0"/>
              <a:t>Improve the visibility and perceptibility of the various  regions into which an image can be partitioned and detectability of the image features inside these regions </a:t>
            </a:r>
            <a:endParaRPr lang="en-US" altLang="zh-CN" sz="2600" dirty="0"/>
          </a:p>
          <a:p>
            <a:pPr lvl="1"/>
            <a:r>
              <a:rPr lang="en-US" altLang="zh-CN" sz="2600" dirty="0" smtClean="0"/>
              <a:t>Cleaning the image from various types of noise</a:t>
            </a:r>
            <a:endParaRPr lang="en-US" altLang="zh-CN" sz="2600" dirty="0"/>
          </a:p>
          <a:p>
            <a:pPr lvl="1"/>
            <a:r>
              <a:rPr lang="en-US" altLang="zh-CN" sz="2600" dirty="0" smtClean="0"/>
              <a:t>Enhancing the contrast among adjacent regions or features</a:t>
            </a:r>
            <a:endParaRPr lang="en-US" altLang="zh-CN" sz="2600" dirty="0"/>
          </a:p>
          <a:p>
            <a:pPr lvl="1"/>
            <a:r>
              <a:rPr lang="en-US" altLang="zh-CN" sz="2600" dirty="0" smtClean="0"/>
              <a:t>Simplifying the image via selective smoothing or elimination of features at certain scales </a:t>
            </a:r>
            <a:endParaRPr lang="en-US" altLang="zh-CN" sz="2600" dirty="0"/>
          </a:p>
          <a:p>
            <a:pPr lvl="1"/>
            <a:endParaRPr lang="en-US" altLang="zh-CN" dirty="0"/>
          </a:p>
          <a:p>
            <a:endParaRPr lang="en-US" altLang="zh-CN" b="1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05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3717032"/>
            <a:ext cx="9001000" cy="1728192"/>
          </a:xfrm>
        </p:spPr>
        <p:txBody>
          <a:bodyPr/>
          <a:lstStyle/>
          <a:p>
            <a:r>
              <a:rPr lang="en-US" altLang="zh-CN" sz="2800" b="1" dirty="0" smtClean="0"/>
              <a:t>Mathematical morphology</a:t>
            </a:r>
            <a:endParaRPr lang="en-US" altLang="zh-CN" sz="2800" b="1" dirty="0"/>
          </a:p>
          <a:p>
            <a:pPr marL="457200" lvl="1" indent="0">
              <a:buNone/>
            </a:pPr>
            <a:r>
              <a:rPr lang="en-US" altLang="zh-CN" sz="2600" dirty="0" smtClean="0"/>
              <a:t>A set- and lattice-theoretic methodology for image analysis, which aims at quantitatively describing the geometrical structure of image objects</a:t>
            </a:r>
          </a:p>
          <a:p>
            <a:pPr marL="457200" lvl="1" indent="0">
              <a:buNone/>
            </a:pPr>
            <a:endParaRPr lang="en-US" altLang="zh-CN" sz="2500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b="1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3332" y="1432846"/>
            <a:ext cx="1958468" cy="195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259632" y="3356992"/>
            <a:ext cx="86409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original</a:t>
            </a:r>
          </a:p>
          <a:p>
            <a:pPr marL="457200" lvl="1" indent="0">
              <a:buFontTx/>
              <a:buNone/>
            </a:pPr>
            <a:endParaRPr lang="en-US" altLang="zh-CN" sz="2500" kern="0" dirty="0" smtClean="0"/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endParaRPr lang="en-US" altLang="zh-CN" b="1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059832" y="3356992"/>
            <a:ext cx="266429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Gaussian Linear convolutions</a:t>
            </a:r>
          </a:p>
          <a:p>
            <a:pPr marL="457200" lvl="1" indent="0">
              <a:buFontTx/>
              <a:buNone/>
            </a:pPr>
            <a:endParaRPr lang="en-US" altLang="zh-CN" sz="2500" kern="0" dirty="0" smtClean="0"/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endParaRPr lang="en-US" altLang="zh-CN" b="1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940152" y="3356992"/>
            <a:ext cx="266429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kern="0" dirty="0" smtClean="0"/>
              <a:t>Morphological clos-openings</a:t>
            </a:r>
          </a:p>
          <a:p>
            <a:pPr marL="457200" lvl="1" indent="0">
              <a:buFontTx/>
              <a:buNone/>
            </a:pPr>
            <a:endParaRPr lang="en-US" altLang="zh-CN" sz="2500" kern="0" dirty="0" smtClean="0"/>
          </a:p>
          <a:p>
            <a:pPr marL="457200" lvl="1" indent="0">
              <a:buFontTx/>
              <a:buNone/>
            </a:pPr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pPr lvl="1"/>
            <a:endParaRPr lang="en-US" altLang="zh-CN" kern="0" dirty="0" smtClean="0"/>
          </a:p>
          <a:p>
            <a:endParaRPr lang="en-US" altLang="zh-CN" b="1" kern="0" dirty="0" smtClean="0"/>
          </a:p>
          <a:p>
            <a:endParaRPr lang="en-US" altLang="zh-CN" kern="0" dirty="0" smtClean="0"/>
          </a:p>
          <a:p>
            <a:endParaRPr lang="zh-CN" altLang="en-US" kern="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32844"/>
            <a:ext cx="1944216" cy="19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1591" y="1432845"/>
            <a:ext cx="1922817" cy="19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268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17817</TotalTime>
  <Words>519</Words>
  <Application>Microsoft Office PowerPoint</Application>
  <PresentationFormat>全屏显示(4:3)</PresentationFormat>
  <Paragraphs>162</Paragraphs>
  <Slides>29</Slides>
  <Notes>17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2" baseType="lpstr">
      <vt:lpstr>默认设计模板</vt:lpstr>
      <vt:lpstr>Equation</vt:lpstr>
      <vt:lpstr>CorelPhotoPaint.Image.11</vt:lpstr>
      <vt:lpstr>Image and Video Processing</vt:lpstr>
      <vt:lpstr>考核</vt:lpstr>
      <vt:lpstr>幻灯片 3</vt:lpstr>
      <vt:lpstr>幻灯片 4</vt:lpstr>
      <vt:lpstr>幻灯片 5</vt:lpstr>
      <vt:lpstr>Some materials</vt:lpstr>
      <vt:lpstr>III.3 Morphological Filtering for Image Enhancement and Detection</vt:lpstr>
      <vt:lpstr>1 Introduction</vt:lpstr>
      <vt:lpstr>1 Introduction</vt:lpstr>
      <vt:lpstr>1 Introduction</vt:lpstr>
      <vt:lpstr>2 Morphological Image Operators     2.1 Morphological Filters for Binary Images</vt:lpstr>
      <vt:lpstr>2 Morphological Image Operators     2.1 Morphological Filters for Binary Images</vt:lpstr>
      <vt:lpstr>2 Morphological Image Operators     2.1 Morphological Filters for Binary Images</vt:lpstr>
      <vt:lpstr>幻灯片 14</vt:lpstr>
      <vt:lpstr>幻灯片 15</vt:lpstr>
      <vt:lpstr>幻灯片 16</vt:lpstr>
      <vt:lpstr>2 Morphological Image Operators     2.1 Morphological Filters for Binary Images</vt:lpstr>
      <vt:lpstr>2 Morphological Image Operators     2.1 Morphological Filters for Binary Images</vt:lpstr>
      <vt:lpstr>2 Morphological Image Operators     2.2 Morphological Filters for Graylevel Images</vt:lpstr>
      <vt:lpstr>2 Morphological Image Operators     2.2 Morphological Filters for Graylevel Images</vt:lpstr>
      <vt:lpstr>2 Morphological Image Operators     2.2 Morphological Filters for Graylevel Images</vt:lpstr>
      <vt:lpstr>幻灯片 22</vt:lpstr>
      <vt:lpstr>3 Morphological Filters for Enhancement     3.1 Image Smoothing or Simplification</vt:lpstr>
      <vt:lpstr>幻灯片 24</vt:lpstr>
      <vt:lpstr>3 Morphological Filters for Enhancement     3.1 Image Smoothing or Simplification</vt:lpstr>
      <vt:lpstr>3 Morphological Filters for Enhancement     3.2 Edge or Contrast Enhancement</vt:lpstr>
      <vt:lpstr>幻灯片 27</vt:lpstr>
      <vt:lpstr>4 Morphological Filters for Detection  Morphological Peak/Valley Feature Detection</vt:lpstr>
      <vt:lpstr>幻灯片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USER-</cp:lastModifiedBy>
  <cp:revision>419</cp:revision>
  <dcterms:created xsi:type="dcterms:W3CDTF">1601-01-01T00:00:00Z</dcterms:created>
  <dcterms:modified xsi:type="dcterms:W3CDTF">2019-11-19T05:05:53Z</dcterms:modified>
</cp:coreProperties>
</file>